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57" r:id="rId6"/>
    <p:sldId id="258" r:id="rId7"/>
    <p:sldId id="259" r:id="rId8"/>
    <p:sldId id="260" r:id="rId9"/>
    <p:sldId id="262" r:id="rId10"/>
    <p:sldId id="263" r:id="rId11"/>
    <p:sldId id="261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4D2031-6AA1-0859-E79C-1112925DF8DC}" v="361" dt="2025-02-17T14:48:58.428"/>
    <p1510:client id="{1C16C0AA-CB95-733A-42BE-ADC359EBACAE}" v="4" dt="2025-02-17T11:44:15.730"/>
    <p1510:client id="{64D0FCB7-5CFD-E86D-906B-29AD8AD12118}" v="816" dt="2025-02-16T18:09:30.6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644B5-A94B-4E28-8334-BD8B16D59027}" type="datetimeFigureOut">
              <a:t>2/24/2025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05F44-F48C-43F1-8836-AC79286F633B}" type="slidenum"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2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10DFAF-5D51-4DB7-BD53-548DD7BC0E0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10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24/02/2025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 lago y una montaña de arena&#10;&#10;El contenido generado por inteligencia artificial puede ser incorrecto.">
            <a:extLst>
              <a:ext uri="{FF2B5EF4-FFF2-40B4-BE49-F238E27FC236}">
                <a16:creationId xmlns:a16="http://schemas.microsoft.com/office/drawing/2014/main" id="{AEDD83DD-CA08-4B9A-CF7F-93CDAF466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 t="7761" b="7761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F66AE3-C1D2-A70E-575E-F425A72638CF}"/>
              </a:ext>
            </a:extLst>
          </p:cNvPr>
          <p:cNvSpPr txBox="1"/>
          <p:nvPr/>
        </p:nvSpPr>
        <p:spPr>
          <a:xfrm>
            <a:off x="1246311" y="1194896"/>
            <a:ext cx="9715500" cy="30632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ESSENCE OF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ANDALUCIA</a:t>
            </a:r>
            <a:endParaRPr lang="en-US" sz="8000" b="1">
              <a:solidFill>
                <a:schemeClr val="bg1">
                  <a:lumMod val="95000"/>
                </a:schemeClr>
              </a:solidFill>
              <a:latin typeface="Aptos Display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0E7EA1-A22E-A038-31BD-B0B1654FF0BF}"/>
              </a:ext>
            </a:extLst>
          </p:cNvPr>
          <p:cNvSpPr txBox="1"/>
          <p:nvPr/>
        </p:nvSpPr>
        <p:spPr>
          <a:xfrm>
            <a:off x="1527048" y="4599432"/>
            <a:ext cx="9144000" cy="12275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b="1">
                <a:solidFill>
                  <a:schemeClr val="bg1"/>
                </a:solidFill>
              </a:rPr>
              <a:t>5 NIGHTS INCENTIVE PROGRAM</a:t>
            </a:r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3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Una cama en un cuarto de hotel&#10;&#10;El contenido generado por inteligencia artificial puede ser incorrecto.">
            <a:extLst>
              <a:ext uri="{FF2B5EF4-FFF2-40B4-BE49-F238E27FC236}">
                <a16:creationId xmlns:a16="http://schemas.microsoft.com/office/drawing/2014/main" id="{A3A073BF-085F-BE0B-E4AE-6C21E9616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90" r="14090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330351-7F23-1418-AFCB-0C2D1856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75" r="9675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D356564-8E39-BE8B-D101-57C1E08FCF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8834" b="8834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6949AC-3747-C362-F0F4-3A8252F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87" y="829355"/>
            <a:ext cx="6232025" cy="1397000"/>
          </a:xfrm>
        </p:spPr>
        <p:txBody>
          <a:bodyPr>
            <a:normAutofit/>
          </a:bodyPr>
          <a:lstStyle/>
          <a:p>
            <a:r>
              <a:rPr lang="es-ES" sz="3400"/>
              <a:t>DAY 1</a:t>
            </a:r>
            <a:br>
              <a:rPr lang="es-ES" sz="3400"/>
            </a:br>
            <a:r>
              <a:rPr lang="es-ES" sz="3400"/>
              <a:t> </a:t>
            </a:r>
            <a:r>
              <a:rPr lang="es-ES" sz="2400" err="1">
                <a:ea typeface="+mj-lt"/>
                <a:cs typeface="+mj-lt"/>
              </a:rPr>
              <a:t>Welcome</a:t>
            </a:r>
            <a:r>
              <a:rPr lang="es-ES" sz="2400">
                <a:ea typeface="+mj-lt"/>
                <a:cs typeface="+mj-lt"/>
              </a:rPr>
              <a:t> </a:t>
            </a:r>
            <a:r>
              <a:rPr lang="es-ES" sz="2400" err="1">
                <a:ea typeface="+mj-lt"/>
                <a:cs typeface="+mj-lt"/>
              </a:rPr>
              <a:t>to</a:t>
            </a:r>
            <a:r>
              <a:rPr lang="es-ES" sz="2400">
                <a:ea typeface="+mj-lt"/>
                <a:cs typeface="+mj-lt"/>
              </a:rPr>
              <a:t> </a:t>
            </a:r>
            <a:r>
              <a:rPr lang="es-ES" sz="2400" err="1">
                <a:ea typeface="+mj-lt"/>
                <a:cs typeface="+mj-lt"/>
              </a:rPr>
              <a:t>Andalusia</a:t>
            </a:r>
            <a:r>
              <a:rPr lang="es-ES" sz="2400"/>
              <a:t>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5E569-EFAD-D9F7-77A6-9613E173C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err="1">
                <a:ea typeface="+mn-lt"/>
                <a:cs typeface="+mn-lt"/>
              </a:rPr>
              <a:t>Upon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arrival</a:t>
            </a:r>
            <a:r>
              <a:rPr lang="es-ES" sz="1400">
                <a:ea typeface="+mn-lt"/>
                <a:cs typeface="+mn-lt"/>
              </a:rPr>
              <a:t> at Málaga </a:t>
            </a:r>
            <a:r>
              <a:rPr lang="es-ES" sz="1400" err="1">
                <a:ea typeface="+mn-lt"/>
                <a:cs typeface="+mn-lt"/>
              </a:rPr>
              <a:t>Airport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you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>
                <a:ea typeface="+mn-lt"/>
                <a:cs typeface="+mn-lt"/>
              </a:rPr>
              <a:t> be </a:t>
            </a:r>
            <a:r>
              <a:rPr lang="es-ES" sz="1400" err="1">
                <a:ea typeface="+mn-lt"/>
                <a:cs typeface="+mn-lt"/>
              </a:rPr>
              <a:t>greeted</a:t>
            </a:r>
            <a:r>
              <a:rPr lang="es-ES" sz="1400">
                <a:ea typeface="+mn-lt"/>
                <a:cs typeface="+mn-lt"/>
              </a:rPr>
              <a:t> and </a:t>
            </a:r>
            <a:r>
              <a:rPr lang="es-ES" sz="1400" err="1">
                <a:ea typeface="+mn-lt"/>
                <a:cs typeface="+mn-lt"/>
              </a:rPr>
              <a:t>taken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on</a:t>
            </a:r>
            <a:r>
              <a:rPr lang="es-ES" sz="1400">
                <a:ea typeface="+mn-lt"/>
                <a:cs typeface="+mn-lt"/>
              </a:rPr>
              <a:t> a short </a:t>
            </a:r>
            <a:r>
              <a:rPr lang="es-ES" sz="1400" err="1">
                <a:ea typeface="+mn-lt"/>
                <a:cs typeface="+mn-lt"/>
              </a:rPr>
              <a:t>panoramic</a:t>
            </a:r>
            <a:r>
              <a:rPr lang="es-ES" sz="1400">
                <a:ea typeface="+mn-lt"/>
                <a:cs typeface="+mn-lt"/>
              </a:rPr>
              <a:t> tour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vibrant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coastal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city</a:t>
            </a:r>
            <a:r>
              <a:rPr lang="es-ES" sz="1400">
                <a:ea typeface="+mn-lt"/>
                <a:cs typeface="+mn-lt"/>
              </a:rPr>
              <a:t>.</a:t>
            </a:r>
            <a:endParaRPr lang="es-ES">
              <a:ea typeface="+mn-lt"/>
              <a:cs typeface="+mn-lt"/>
            </a:endParaRPr>
          </a:p>
          <a:p>
            <a:r>
              <a:rPr lang="es-ES" sz="1400">
                <a:ea typeface="+mn-lt"/>
                <a:cs typeface="+mn-lt"/>
              </a:rPr>
              <a:t> 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unwind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from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your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journey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enjoy</a:t>
            </a:r>
            <a:r>
              <a:rPr lang="es-ES" sz="1400">
                <a:ea typeface="+mn-lt"/>
                <a:cs typeface="+mn-lt"/>
              </a:rPr>
              <a:t> a </a:t>
            </a:r>
            <a:r>
              <a:rPr lang="es-ES" sz="1400" err="1">
                <a:ea typeface="+mn-lt"/>
                <a:cs typeface="+mn-lt"/>
              </a:rPr>
              <a:t>Mediterranean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welcome</a:t>
            </a:r>
            <a:r>
              <a:rPr lang="es-ES" sz="1400">
                <a:ea typeface="+mn-lt"/>
                <a:cs typeface="+mn-lt"/>
              </a:rPr>
              <a:t> lunch </a:t>
            </a:r>
            <a:r>
              <a:rPr lang="es-ES" sz="1400" err="1">
                <a:ea typeface="+mn-lt"/>
                <a:cs typeface="+mn-lt"/>
              </a:rPr>
              <a:t>by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seaside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soaking</a:t>
            </a:r>
            <a:r>
              <a:rPr lang="es-ES" sz="1400">
                <a:ea typeface="+mn-lt"/>
                <a:cs typeface="+mn-lt"/>
              </a:rPr>
              <a:t> in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fresh</a:t>
            </a:r>
            <a:r>
              <a:rPr lang="es-ES" sz="1400">
                <a:ea typeface="+mn-lt"/>
                <a:cs typeface="+mn-lt"/>
              </a:rPr>
              <a:t> sea </a:t>
            </a:r>
            <a:r>
              <a:rPr lang="es-ES" sz="1400" err="1">
                <a:ea typeface="+mn-lt"/>
                <a:cs typeface="+mn-lt"/>
              </a:rPr>
              <a:t>breeze</a:t>
            </a:r>
            <a:r>
              <a:rPr lang="es-ES" sz="1400">
                <a:ea typeface="+mn-lt"/>
                <a:cs typeface="+mn-lt"/>
              </a:rPr>
              <a:t>. </a:t>
            </a:r>
            <a:endParaRPr lang="es-ES" err="1">
              <a:ea typeface="+mn-lt"/>
              <a:cs typeface="+mn-lt"/>
            </a:endParaRPr>
          </a:p>
          <a:p>
            <a:r>
              <a:rPr lang="es-ES" sz="1400">
                <a:ea typeface="+mn-lt"/>
                <a:cs typeface="+mn-lt"/>
              </a:rPr>
              <a:t>In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afternoon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we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>
                <a:ea typeface="+mn-lt"/>
                <a:cs typeface="+mn-lt"/>
              </a:rPr>
              <a:t> head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Granada, </a:t>
            </a:r>
            <a:r>
              <a:rPr lang="es-ES" sz="1400" err="1">
                <a:ea typeface="+mn-lt"/>
                <a:cs typeface="+mn-lt"/>
              </a:rPr>
              <a:t>where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you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check</a:t>
            </a:r>
            <a:r>
              <a:rPr lang="es-ES" sz="1400">
                <a:ea typeface="+mn-lt"/>
                <a:cs typeface="+mn-lt"/>
              </a:rPr>
              <a:t> in at </a:t>
            </a:r>
            <a:r>
              <a:rPr lang="es-ES" sz="1400" err="1">
                <a:ea typeface="+mn-lt"/>
                <a:cs typeface="+mn-lt"/>
              </a:rPr>
              <a:t>your</a:t>
            </a:r>
            <a:r>
              <a:rPr lang="es-ES" sz="1400">
                <a:ea typeface="+mn-lt"/>
                <a:cs typeface="+mn-lt"/>
              </a:rPr>
              <a:t> hotel. </a:t>
            </a:r>
            <a:endParaRPr lang="es-ES">
              <a:ea typeface="+mn-lt"/>
              <a:cs typeface="+mn-lt"/>
            </a:endParaRPr>
          </a:p>
          <a:p>
            <a:r>
              <a:rPr lang="es-ES" sz="1400">
                <a:ea typeface="+mn-lt"/>
                <a:cs typeface="+mn-lt"/>
              </a:rPr>
              <a:t>In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evening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delight</a:t>
            </a:r>
            <a:r>
              <a:rPr lang="es-ES" sz="1400">
                <a:ea typeface="+mn-lt"/>
                <a:cs typeface="+mn-lt"/>
              </a:rPr>
              <a:t> in </a:t>
            </a:r>
            <a:r>
              <a:rPr lang="es-ES" sz="1400" err="1">
                <a:ea typeface="+mn-lt"/>
                <a:cs typeface="+mn-lt"/>
              </a:rPr>
              <a:t>an</a:t>
            </a:r>
            <a:r>
              <a:rPr lang="es-ES" sz="1400">
                <a:ea typeface="+mn-lt"/>
                <a:cs typeface="+mn-lt"/>
              </a:rPr>
              <a:t> exclusive </a:t>
            </a:r>
            <a:r>
              <a:rPr lang="es-ES" sz="1400" err="1">
                <a:ea typeface="+mn-lt"/>
                <a:cs typeface="+mn-lt"/>
              </a:rPr>
              <a:t>gastronomic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wine-pairing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dinner</a:t>
            </a:r>
            <a:r>
              <a:rPr lang="es-ES" sz="1400">
                <a:ea typeface="+mn-lt"/>
                <a:cs typeface="+mn-lt"/>
              </a:rPr>
              <a:t> in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charming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old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streets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Granada, </a:t>
            </a:r>
            <a:r>
              <a:rPr lang="es-ES" sz="1400" err="1">
                <a:ea typeface="+mn-lt"/>
                <a:cs typeface="+mn-lt"/>
              </a:rPr>
              <a:t>immersing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yourself</a:t>
            </a:r>
            <a:r>
              <a:rPr lang="es-ES" sz="1400">
                <a:ea typeface="+mn-lt"/>
                <a:cs typeface="+mn-lt"/>
              </a:rPr>
              <a:t> in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city's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rich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culinary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traditions</a:t>
            </a:r>
            <a:endParaRPr lang="es-ES" sz="1400">
              <a:ea typeface="+mn-lt"/>
              <a:cs typeface="+mn-lt"/>
            </a:endParaRPr>
          </a:p>
          <a:p>
            <a:r>
              <a:rPr lang="es-ES" sz="1400">
                <a:ea typeface="+mj-ea"/>
                <a:cs typeface="+mj-cs"/>
              </a:rPr>
              <a:t>Overnight in a </a:t>
            </a:r>
            <a:r>
              <a:rPr lang="es-ES" sz="1400" err="1">
                <a:ea typeface="+mj-ea"/>
                <a:cs typeface="+mj-cs"/>
              </a:rPr>
              <a:t>luxury</a:t>
            </a:r>
            <a:r>
              <a:rPr lang="es-ES" sz="1400">
                <a:ea typeface="+mj-ea"/>
                <a:cs typeface="+mj-cs"/>
              </a:rPr>
              <a:t> hotel in Granada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CB39D4A-E8ED-CBBF-D5F7-4DF01EAFBC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2A81C0-14EB-EC54-E360-82D9E380A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Gente en la calle&#10;&#10;El contenido generado por inteligencia artificial puede ser incorrecto.">
            <a:extLst>
              <a:ext uri="{FF2B5EF4-FFF2-40B4-BE49-F238E27FC236}">
                <a16:creationId xmlns:a16="http://schemas.microsoft.com/office/drawing/2014/main" id="{9CCC9786-FA04-FEBA-C63F-9B9EB71A2A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72" r="957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Imagen 6" descr="Imagen que contiene edificio, tabla, hecho de madera, silla&#10;&#10;El contenido generado por inteligencia artificial puede ser incorrecto.">
            <a:extLst>
              <a:ext uri="{FF2B5EF4-FFF2-40B4-BE49-F238E27FC236}">
                <a16:creationId xmlns:a16="http://schemas.microsoft.com/office/drawing/2014/main" id="{3D7D9A3D-BD9B-DC37-62B8-CD10F5FB44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705" r="9705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017CDD9-AAFC-2D35-5FBC-779A98E4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052" b="7052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EC7E199-23FA-FEDA-E865-724114AE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4" y="1069863"/>
            <a:ext cx="5659503" cy="1276237"/>
          </a:xfrm>
        </p:spPr>
        <p:txBody>
          <a:bodyPr>
            <a:normAutofit fontScale="90000"/>
          </a:bodyPr>
          <a:lstStyle/>
          <a:p>
            <a:r>
              <a:rPr lang="es-ES" sz="3400"/>
              <a:t>DAY 2</a:t>
            </a:r>
            <a:br>
              <a:rPr lang="es-ES" sz="3400"/>
            </a:br>
            <a:br>
              <a:rPr lang="es-ES" sz="3400"/>
            </a:br>
            <a:r>
              <a:rPr lang="es-ES" sz="2400" err="1"/>
              <a:t>Enchanting</a:t>
            </a:r>
            <a:r>
              <a:rPr lang="es-ES" sz="2400">
                <a:ea typeface="+mj-lt"/>
                <a:cs typeface="+mj-lt"/>
              </a:rPr>
              <a:t> Alhambra &amp; </a:t>
            </a:r>
            <a:r>
              <a:rPr lang="es-ES" sz="2400" err="1">
                <a:ea typeface="+mj-lt"/>
                <a:cs typeface="+mj-lt"/>
              </a:rPr>
              <a:t>Granada’s</a:t>
            </a:r>
            <a:r>
              <a:rPr lang="es-ES" sz="2400">
                <a:ea typeface="+mj-lt"/>
                <a:cs typeface="+mj-lt"/>
              </a:rPr>
              <a:t> </a:t>
            </a:r>
            <a:r>
              <a:rPr lang="es-ES" sz="2400" err="1">
                <a:ea typeface="+mj-lt"/>
                <a:cs typeface="+mj-lt"/>
              </a:rPr>
              <a:t>Hidden</a:t>
            </a:r>
            <a:r>
              <a:rPr lang="es-ES" sz="2400">
                <a:ea typeface="+mj-lt"/>
                <a:cs typeface="+mj-lt"/>
              </a:rPr>
              <a:t> Gems</a:t>
            </a:r>
            <a:endParaRPr lang="es-ES" sz="24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BC0F4-0417-F5B0-50E3-1359CF0E5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170" y="2535775"/>
            <a:ext cx="4964091" cy="38755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err="1">
                <a:ea typeface="+mn-lt"/>
                <a:cs typeface="+mn-lt"/>
              </a:rPr>
              <a:t>Start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day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with</a:t>
            </a:r>
            <a:r>
              <a:rPr lang="es-ES" sz="1400">
                <a:ea typeface="+mn-lt"/>
                <a:cs typeface="+mn-lt"/>
              </a:rPr>
              <a:t> a full </a:t>
            </a:r>
            <a:r>
              <a:rPr lang="es-ES" sz="1400" err="1">
                <a:ea typeface="+mn-lt"/>
                <a:cs typeface="+mn-lt"/>
              </a:rPr>
              <a:t>guided</a:t>
            </a:r>
            <a:r>
              <a:rPr lang="es-ES" sz="1400">
                <a:ea typeface="+mn-lt"/>
                <a:cs typeface="+mn-lt"/>
              </a:rPr>
              <a:t> tour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Alhambra &amp; Generalife, </a:t>
            </a:r>
            <a:r>
              <a:rPr lang="es-ES" sz="1400" err="1">
                <a:ea typeface="+mn-lt"/>
                <a:cs typeface="+mn-lt"/>
              </a:rPr>
              <a:t>where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expert</a:t>
            </a:r>
            <a:r>
              <a:rPr lang="es-ES" sz="1400">
                <a:ea typeface="+mn-lt"/>
                <a:cs typeface="+mn-lt"/>
              </a:rPr>
              <a:t> guides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unveil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secrets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Andalusia’s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most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treasured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historic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jewel</a:t>
            </a:r>
            <a:r>
              <a:rPr lang="es-ES" sz="1400">
                <a:ea typeface="+mn-lt"/>
                <a:cs typeface="+mn-lt"/>
              </a:rPr>
              <a:t>. </a:t>
            </a:r>
            <a:endParaRPr lang="es-ES"/>
          </a:p>
          <a:p>
            <a:r>
              <a:rPr lang="es-ES" sz="1400">
                <a:ea typeface="+mn-lt"/>
                <a:cs typeface="+mn-lt"/>
              </a:rPr>
              <a:t>After </a:t>
            </a:r>
            <a:r>
              <a:rPr lang="es-ES" sz="1400" err="1">
                <a:ea typeface="+mn-lt"/>
                <a:cs typeface="+mn-lt"/>
              </a:rPr>
              <a:t>this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captivating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experience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we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return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bustling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city</a:t>
            </a:r>
            <a:r>
              <a:rPr lang="es-ES" sz="1400">
                <a:ea typeface="+mn-lt"/>
                <a:cs typeface="+mn-lt"/>
              </a:rPr>
              <a:t> center </a:t>
            </a:r>
            <a:r>
              <a:rPr lang="es-ES" sz="1400" err="1">
                <a:ea typeface="+mn-lt"/>
                <a:cs typeface="+mn-lt"/>
              </a:rPr>
              <a:t>for</a:t>
            </a:r>
            <a:r>
              <a:rPr lang="es-ES" sz="1400">
                <a:ea typeface="+mn-lt"/>
                <a:cs typeface="+mn-lt"/>
              </a:rPr>
              <a:t> a lunch in a </a:t>
            </a:r>
            <a:r>
              <a:rPr lang="es-ES" sz="1400" err="1">
                <a:ea typeface="+mn-lt"/>
                <a:cs typeface="+mn-lt"/>
              </a:rPr>
              <a:t>typical</a:t>
            </a:r>
            <a:r>
              <a:rPr lang="es-ES" sz="1400">
                <a:ea typeface="+mn-lt"/>
                <a:cs typeface="+mn-lt"/>
              </a:rPr>
              <a:t> restaurant </a:t>
            </a:r>
            <a:r>
              <a:rPr lang="es-ES" sz="1400" err="1">
                <a:ea typeface="+mn-lt"/>
                <a:cs typeface="+mn-lt"/>
              </a:rPr>
              <a:t>frequented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by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locals</a:t>
            </a:r>
            <a:r>
              <a:rPr lang="es-ES" sz="1400">
                <a:ea typeface="+mn-lt"/>
                <a:cs typeface="+mn-lt"/>
              </a:rPr>
              <a:t>. A short </a:t>
            </a:r>
            <a:r>
              <a:rPr lang="es-ES" sz="1400" err="1">
                <a:ea typeface="+mn-lt"/>
                <a:cs typeface="+mn-lt"/>
              </a:rPr>
              <a:t>guided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walking</a:t>
            </a:r>
            <a:r>
              <a:rPr lang="es-ES" sz="1400">
                <a:ea typeface="+mn-lt"/>
                <a:cs typeface="+mn-lt"/>
              </a:rPr>
              <a:t> tour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>
                <a:ea typeface="+mn-lt"/>
                <a:cs typeface="+mn-lt"/>
              </a:rPr>
              <a:t> introduce </a:t>
            </a:r>
            <a:r>
              <a:rPr lang="es-ES" sz="1400" err="1">
                <a:ea typeface="+mn-lt"/>
                <a:cs typeface="+mn-lt"/>
              </a:rPr>
              <a:t>you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heart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Granada. </a:t>
            </a:r>
            <a:endParaRPr lang="es-ES">
              <a:ea typeface="+mn-lt"/>
              <a:cs typeface="+mn-lt"/>
            </a:endParaRPr>
          </a:p>
          <a:p>
            <a:r>
              <a:rPr lang="es-ES" sz="1400">
                <a:ea typeface="+mn-lt"/>
                <a:cs typeface="+mn-lt"/>
              </a:rPr>
              <a:t>As </a:t>
            </a:r>
            <a:r>
              <a:rPr lang="es-ES" sz="1400" err="1">
                <a:ea typeface="+mn-lt"/>
                <a:cs typeface="+mn-lt"/>
              </a:rPr>
              <a:t>evening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falls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we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ascend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picturesque</a:t>
            </a:r>
            <a:r>
              <a:rPr lang="es-ES" sz="1400">
                <a:ea typeface="+mn-lt"/>
                <a:cs typeface="+mn-lt"/>
              </a:rPr>
              <a:t> Albaicín </a:t>
            </a:r>
            <a:r>
              <a:rPr lang="es-ES" sz="1400" err="1">
                <a:ea typeface="+mn-lt"/>
                <a:cs typeface="+mn-lt"/>
              </a:rPr>
              <a:t>quarters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for</a:t>
            </a:r>
            <a:r>
              <a:rPr lang="es-ES" sz="1400">
                <a:ea typeface="+mn-lt"/>
                <a:cs typeface="+mn-lt"/>
              </a:rPr>
              <a:t> a </a:t>
            </a:r>
            <a:r>
              <a:rPr lang="es-ES" sz="1400" err="1">
                <a:ea typeface="+mn-lt"/>
                <a:cs typeface="+mn-lt"/>
              </a:rPr>
              <a:t>gastronomic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dinner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with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live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Spanish</a:t>
            </a:r>
            <a:r>
              <a:rPr lang="es-ES" sz="1400">
                <a:ea typeface="+mn-lt"/>
                <a:cs typeface="+mn-lt"/>
              </a:rPr>
              <a:t> guitar music, </a:t>
            </a:r>
            <a:r>
              <a:rPr lang="es-ES" sz="1400" err="1">
                <a:ea typeface="+mn-lt"/>
                <a:cs typeface="+mn-lt"/>
              </a:rPr>
              <a:t>offering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breathtaking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views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illuminated</a:t>
            </a:r>
            <a:r>
              <a:rPr lang="es-ES" sz="1400">
                <a:ea typeface="+mn-lt"/>
                <a:cs typeface="+mn-lt"/>
              </a:rPr>
              <a:t> Alhambra.</a:t>
            </a:r>
            <a:endParaRPr lang="es-ES"/>
          </a:p>
          <a:p>
            <a:endParaRPr lang="es-ES" sz="1400"/>
          </a:p>
          <a:p>
            <a:endParaRPr lang="es-ES" sz="140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6E29ED7-A267-8A98-5BBD-E892FAD2EA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  <p:sp>
        <p:nvSpPr>
          <p:cNvPr id="9" name="Rectangle 30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370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E4741A-2A2C-3272-82F1-37A7DEED0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Un jardín con comida&#10;&#10;El contenido generado por inteligencia artificial puede ser incorrecto.">
            <a:extLst>
              <a:ext uri="{FF2B5EF4-FFF2-40B4-BE49-F238E27FC236}">
                <a16:creationId xmlns:a16="http://schemas.microsoft.com/office/drawing/2014/main" id="{85F812A3-EFEA-62F1-259E-6657CB2C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108" r="14108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10B058-324E-968F-6F88-8F0774D3B7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13" r="961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4562FE-0465-2C70-569B-5641B3D51C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77" b="13677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C3FC4D-669B-4921-C025-52550C23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5" y="1050099"/>
            <a:ext cx="4922338" cy="1325563"/>
          </a:xfrm>
        </p:spPr>
        <p:txBody>
          <a:bodyPr>
            <a:normAutofit fontScale="90000"/>
          </a:bodyPr>
          <a:lstStyle/>
          <a:p>
            <a:r>
              <a:rPr lang="es-ES" sz="3100"/>
              <a:t>DAY 3: </a:t>
            </a:r>
            <a:br>
              <a:rPr lang="es-ES" sz="3100">
                <a:ea typeface="+mj-lt"/>
                <a:cs typeface="+mj-lt"/>
              </a:rPr>
            </a:br>
            <a:br>
              <a:rPr lang="es-ES" sz="3100">
                <a:ea typeface="+mj-lt"/>
                <a:cs typeface="+mj-lt"/>
              </a:rPr>
            </a:br>
            <a:r>
              <a:rPr lang="es-ES" sz="2400">
                <a:ea typeface="+mj-lt"/>
                <a:cs typeface="+mj-lt"/>
              </a:rPr>
              <a:t>Córdoba - </a:t>
            </a:r>
            <a:r>
              <a:rPr lang="es-ES" sz="2400" err="1">
                <a:ea typeface="+mj-lt"/>
                <a:cs typeface="+mj-lt"/>
              </a:rPr>
              <a:t>The</a:t>
            </a:r>
            <a:r>
              <a:rPr lang="es-ES" sz="2400">
                <a:ea typeface="+mj-lt"/>
                <a:cs typeface="+mj-lt"/>
              </a:rPr>
              <a:t> </a:t>
            </a:r>
            <a:r>
              <a:rPr lang="es-ES" sz="2400" err="1">
                <a:ea typeface="+mj-lt"/>
                <a:cs typeface="+mj-lt"/>
              </a:rPr>
              <a:t>Legacy</a:t>
            </a:r>
            <a:r>
              <a:rPr lang="es-ES" sz="2400">
                <a:ea typeface="+mj-lt"/>
                <a:cs typeface="+mj-lt"/>
              </a:rPr>
              <a:t> </a:t>
            </a:r>
            <a:r>
              <a:rPr lang="es-ES" sz="2400" err="1">
                <a:ea typeface="+mj-lt"/>
                <a:cs typeface="+mj-lt"/>
              </a:rPr>
              <a:t>of</a:t>
            </a:r>
            <a:r>
              <a:rPr lang="es-ES" sz="2400">
                <a:ea typeface="+mj-lt"/>
                <a:cs typeface="+mj-lt"/>
              </a:rPr>
              <a:t> </a:t>
            </a:r>
            <a:r>
              <a:rPr lang="es-ES" sz="2400" err="1">
                <a:ea typeface="+mj-lt"/>
                <a:cs typeface="+mj-lt"/>
              </a:rPr>
              <a:t>Three</a:t>
            </a:r>
            <a:r>
              <a:rPr lang="es-ES" sz="2400">
                <a:ea typeface="+mj-lt"/>
                <a:cs typeface="+mj-lt"/>
              </a:rPr>
              <a:t> Cultures</a:t>
            </a:r>
            <a:endParaRPr lang="es-ES" sz="24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659F8A-96DE-F988-91F7-FF92E8059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err="1">
                <a:ea typeface="+mn-lt"/>
                <a:cs typeface="+mn-lt"/>
              </a:rPr>
              <a:t>We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embark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on</a:t>
            </a:r>
            <a:r>
              <a:rPr lang="es-ES" sz="1400">
                <a:ea typeface="+mn-lt"/>
                <a:cs typeface="+mn-lt"/>
              </a:rPr>
              <a:t> a </a:t>
            </a:r>
            <a:r>
              <a:rPr lang="es-ES" sz="1400" err="1">
                <a:ea typeface="+mn-lt"/>
                <a:cs typeface="+mn-lt"/>
              </a:rPr>
              <a:t>journey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Seville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making</a:t>
            </a:r>
            <a:r>
              <a:rPr lang="es-ES" sz="1400">
                <a:ea typeface="+mn-lt"/>
                <a:cs typeface="+mn-lt"/>
              </a:rPr>
              <a:t> a </a:t>
            </a:r>
            <a:r>
              <a:rPr lang="es-ES" sz="1400" err="1">
                <a:ea typeface="+mn-lt"/>
                <a:cs typeface="+mn-lt"/>
              </a:rPr>
              <a:t>special</a:t>
            </a:r>
            <a:r>
              <a:rPr lang="es-ES" sz="1400">
                <a:ea typeface="+mn-lt"/>
                <a:cs typeface="+mn-lt"/>
              </a:rPr>
              <a:t> stop in Córdoba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explore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world-famous</a:t>
            </a:r>
            <a:r>
              <a:rPr lang="es-ES" sz="1400">
                <a:ea typeface="+mn-lt"/>
                <a:cs typeface="+mn-lt"/>
              </a:rPr>
              <a:t> Mezquita,  a </a:t>
            </a:r>
            <a:r>
              <a:rPr lang="es-ES" sz="1400" err="1">
                <a:ea typeface="+mn-lt"/>
                <a:cs typeface="+mn-lt"/>
              </a:rPr>
              <a:t>stunning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blend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Islamic</a:t>
            </a:r>
            <a:r>
              <a:rPr lang="es-ES" sz="1400">
                <a:ea typeface="+mn-lt"/>
                <a:cs typeface="+mn-lt"/>
              </a:rPr>
              <a:t> and Christian </a:t>
            </a:r>
            <a:r>
              <a:rPr lang="es-ES" sz="1400" err="1">
                <a:ea typeface="+mn-lt"/>
                <a:cs typeface="+mn-lt"/>
              </a:rPr>
              <a:t>architecture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featuring</a:t>
            </a:r>
            <a:r>
              <a:rPr lang="es-ES" sz="1400">
                <a:ea typeface="+mn-lt"/>
                <a:cs typeface="+mn-lt"/>
              </a:rPr>
              <a:t> a </a:t>
            </a:r>
            <a:r>
              <a:rPr lang="es-ES" sz="1400" err="1">
                <a:ea typeface="+mn-lt"/>
                <a:cs typeface="+mn-lt"/>
              </a:rPr>
              <a:t>vast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forest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red-and-</a:t>
            </a:r>
            <a:r>
              <a:rPr lang="es-ES" sz="1400" err="1">
                <a:ea typeface="+mn-lt"/>
                <a:cs typeface="+mn-lt"/>
              </a:rPr>
              <a:t>white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striped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arches</a:t>
            </a:r>
            <a:r>
              <a:rPr lang="es-ES" sz="1400">
                <a:ea typeface="+mn-lt"/>
                <a:cs typeface="+mn-lt"/>
              </a:rPr>
              <a:t>. </a:t>
            </a:r>
            <a:r>
              <a:rPr lang="es-ES" sz="1400" err="1">
                <a:ea typeface="+mn-lt"/>
                <a:cs typeface="+mn-lt"/>
              </a:rPr>
              <a:t>Originally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built</a:t>
            </a:r>
            <a:r>
              <a:rPr lang="es-ES" sz="1400">
                <a:ea typeface="+mn-lt"/>
                <a:cs typeface="+mn-lt"/>
              </a:rPr>
              <a:t> as a mosque, </a:t>
            </a:r>
            <a:r>
              <a:rPr lang="es-ES" sz="1400" err="1">
                <a:ea typeface="+mn-lt"/>
                <a:cs typeface="+mn-lt"/>
              </a:rPr>
              <a:t>it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now</a:t>
            </a:r>
            <a:r>
              <a:rPr lang="es-ES" sz="1400">
                <a:ea typeface="+mn-lt"/>
                <a:cs typeface="+mn-lt"/>
              </a:rPr>
              <a:t> serves as a </a:t>
            </a:r>
            <a:r>
              <a:rPr lang="es-ES" sz="1400" err="1">
                <a:ea typeface="+mn-lt"/>
                <a:cs typeface="+mn-lt"/>
              </a:rPr>
              <a:t>cathedral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symbolizing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city's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rich</a:t>
            </a:r>
            <a:r>
              <a:rPr lang="es-ES" sz="1400">
                <a:ea typeface="+mn-lt"/>
                <a:cs typeface="+mn-lt"/>
              </a:rPr>
              <a:t> multicultural </a:t>
            </a:r>
            <a:r>
              <a:rPr lang="es-ES" sz="1400" err="1">
                <a:ea typeface="+mn-lt"/>
                <a:cs typeface="+mn-lt"/>
              </a:rPr>
              <a:t>heritage</a:t>
            </a:r>
            <a:endParaRPr lang="es-ES" sz="1400">
              <a:ea typeface="+mn-lt"/>
              <a:cs typeface="+mn-lt"/>
            </a:endParaRPr>
          </a:p>
          <a:p>
            <a:r>
              <a:rPr lang="es-ES" sz="1400" err="1">
                <a:ea typeface="+mn-lt"/>
                <a:cs typeface="+mn-lt"/>
              </a:rPr>
              <a:t>Stroll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through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enchanting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Jewish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Quarter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before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indulging</a:t>
            </a:r>
            <a:r>
              <a:rPr lang="es-ES" sz="1400">
                <a:ea typeface="+mn-lt"/>
                <a:cs typeface="+mn-lt"/>
              </a:rPr>
              <a:t> in a fine </a:t>
            </a:r>
            <a:r>
              <a:rPr lang="es-ES" sz="1400" err="1">
                <a:ea typeface="+mn-lt"/>
                <a:cs typeface="+mn-lt"/>
              </a:rPr>
              <a:t>Andalusian</a:t>
            </a:r>
            <a:r>
              <a:rPr lang="es-ES" sz="1400">
                <a:ea typeface="+mn-lt"/>
                <a:cs typeface="+mn-lt"/>
              </a:rPr>
              <a:t> lunch, </a:t>
            </a:r>
            <a:r>
              <a:rPr lang="es-ES" sz="1400" err="1">
                <a:ea typeface="+mn-lt"/>
                <a:cs typeface="+mn-lt"/>
              </a:rPr>
              <a:t>featuring</a:t>
            </a:r>
            <a:r>
              <a:rPr lang="es-ES" sz="1400">
                <a:ea typeface="+mn-lt"/>
                <a:cs typeface="+mn-lt"/>
              </a:rPr>
              <a:t> local </a:t>
            </a:r>
            <a:r>
              <a:rPr lang="es-ES" sz="1400" err="1">
                <a:ea typeface="+mn-lt"/>
                <a:cs typeface="+mn-lt"/>
              </a:rPr>
              <a:t>delicacies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such</a:t>
            </a:r>
            <a:r>
              <a:rPr lang="es-ES" sz="1400">
                <a:ea typeface="+mn-lt"/>
                <a:cs typeface="+mn-lt"/>
              </a:rPr>
              <a:t> as Salmorejo Cordobés and </a:t>
            </a:r>
            <a:r>
              <a:rPr lang="es-ES" sz="1400" err="1">
                <a:ea typeface="+mn-lt"/>
                <a:cs typeface="+mn-lt"/>
              </a:rPr>
              <a:t>crispy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fried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aubergines</a:t>
            </a:r>
            <a:r>
              <a:rPr lang="es-ES" sz="1400">
                <a:ea typeface="+mn-lt"/>
                <a:cs typeface="+mn-lt"/>
              </a:rPr>
              <a:t>. </a:t>
            </a:r>
            <a:endParaRPr lang="es-ES">
              <a:ea typeface="+mn-lt"/>
              <a:cs typeface="+mn-lt"/>
            </a:endParaRPr>
          </a:p>
          <a:p>
            <a:r>
              <a:rPr lang="es-ES" sz="1400" err="1">
                <a:ea typeface="+mn-lt"/>
                <a:cs typeface="+mn-lt"/>
              </a:rPr>
              <a:t>Upon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arrival</a:t>
            </a:r>
            <a:r>
              <a:rPr lang="es-ES" sz="1400">
                <a:ea typeface="+mn-lt"/>
                <a:cs typeface="+mn-lt"/>
              </a:rPr>
              <a:t> in </a:t>
            </a:r>
            <a:r>
              <a:rPr lang="es-ES" sz="1400" err="1">
                <a:ea typeface="+mn-lt"/>
                <a:cs typeface="+mn-lt"/>
              </a:rPr>
              <a:t>Seville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check</a:t>
            </a:r>
            <a:r>
              <a:rPr lang="es-ES" sz="1400">
                <a:ea typeface="+mn-lt"/>
                <a:cs typeface="+mn-lt"/>
              </a:rPr>
              <a:t> in and </a:t>
            </a:r>
            <a:r>
              <a:rPr lang="es-ES" sz="1400" err="1">
                <a:ea typeface="+mn-lt"/>
                <a:cs typeface="+mn-lt"/>
              </a:rPr>
              <a:t>enjoy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some</a:t>
            </a:r>
            <a:r>
              <a:rPr lang="es-ES" sz="1400">
                <a:ea typeface="+mn-lt"/>
                <a:cs typeface="+mn-lt"/>
              </a:rPr>
              <a:t> free time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relax </a:t>
            </a:r>
            <a:r>
              <a:rPr lang="es-ES" sz="1400" err="1">
                <a:ea typeface="+mn-lt"/>
                <a:cs typeface="+mn-lt"/>
              </a:rPr>
              <a:t>before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elegant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dinner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along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Guadalquivir </a:t>
            </a:r>
            <a:r>
              <a:rPr lang="es-ES" sz="1400" err="1">
                <a:ea typeface="+mn-lt"/>
                <a:cs typeface="+mn-lt"/>
              </a:rPr>
              <a:t>riverside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where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city’s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charm</a:t>
            </a:r>
            <a:r>
              <a:rPr lang="es-ES" sz="1400">
                <a:ea typeface="+mn-lt"/>
                <a:cs typeface="+mn-lt"/>
              </a:rPr>
              <a:t> comes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life</a:t>
            </a:r>
            <a:r>
              <a:rPr lang="es-ES" sz="1400">
                <a:ea typeface="+mn-lt"/>
                <a:cs typeface="+mn-lt"/>
              </a:rPr>
              <a:t> at </a:t>
            </a:r>
            <a:r>
              <a:rPr lang="es-ES" sz="1400" err="1">
                <a:ea typeface="+mn-lt"/>
                <a:cs typeface="+mn-lt"/>
              </a:rPr>
              <a:t>night</a:t>
            </a:r>
            <a:r>
              <a:rPr lang="es-ES" sz="1400">
                <a:ea typeface="+mn-lt"/>
                <a:cs typeface="+mn-lt"/>
              </a:rPr>
              <a:t>.</a:t>
            </a:r>
            <a:endParaRPr lang="es-E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5834732-6AD0-104F-0746-758EC175D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49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23F7E1-1526-54DA-30E5-FF30B71D1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3ED1B986-5F28-5961-6E00-91C16A751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F51936-EAB2-8B93-2728-0F1619456F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90" r="14090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CF9B64F-B146-6237-A3EA-B492D655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467" b="22467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FA05DF-A936-89FA-89E0-284BCFD8D1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413" b="6413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790764F2-B732-5DCC-3A88-95E2DE562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D34C1EF3-C179-1599-CE34-5FF48A1DE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CBDAC0-042B-04A5-0C75-8B8558D0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81" y="1039213"/>
            <a:ext cx="5673451" cy="1347334"/>
          </a:xfrm>
        </p:spPr>
        <p:txBody>
          <a:bodyPr>
            <a:normAutofit/>
          </a:bodyPr>
          <a:lstStyle/>
          <a:p>
            <a:r>
              <a:rPr lang="es-ES" sz="3100"/>
              <a:t>DAY 4</a:t>
            </a:r>
            <a:br>
              <a:rPr lang="es-ES" sz="3100"/>
            </a:br>
            <a:br>
              <a:rPr lang="es-ES" sz="3100"/>
            </a:br>
            <a:r>
              <a:rPr lang="es-ES" sz="2400" err="1"/>
              <a:t>Sevillan</a:t>
            </a:r>
            <a:r>
              <a:rPr lang="es-ES" sz="2400"/>
              <a:t> </a:t>
            </a:r>
            <a:r>
              <a:rPr lang="es-ES" sz="2400" err="1">
                <a:ea typeface="+mj-lt"/>
                <a:cs typeface="+mj-lt"/>
              </a:rPr>
              <a:t>History</a:t>
            </a:r>
            <a:r>
              <a:rPr lang="es-ES" sz="2400">
                <a:ea typeface="+mj-lt"/>
                <a:cs typeface="+mj-lt"/>
              </a:rPr>
              <a:t>, </a:t>
            </a:r>
            <a:r>
              <a:rPr lang="es-ES" sz="2400" err="1">
                <a:ea typeface="+mj-lt"/>
                <a:cs typeface="+mj-lt"/>
              </a:rPr>
              <a:t>Passion</a:t>
            </a:r>
            <a:r>
              <a:rPr lang="es-ES" sz="2400">
                <a:ea typeface="+mj-lt"/>
                <a:cs typeface="+mj-lt"/>
              </a:rPr>
              <a:t>, and </a:t>
            </a:r>
            <a:r>
              <a:rPr lang="es-ES" sz="2400" err="1">
                <a:ea typeface="+mj-lt"/>
                <a:cs typeface="+mj-lt"/>
              </a:rPr>
              <a:t>Elegance</a:t>
            </a:r>
            <a:r>
              <a:rPr lang="es-ES" sz="2400">
                <a:ea typeface="+mj-lt"/>
                <a:cs typeface="+mj-lt"/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696DB30-FDAC-93AF-2F82-92E6EC3EA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0A2C30-5464-74CE-7BD6-FF9C20DF5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42" y="2764971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err="1">
                <a:ea typeface="+mn-lt"/>
                <a:cs typeface="+mn-lt"/>
              </a:rPr>
              <a:t>Today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discover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Seville’s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grand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historic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legacy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with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guided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visit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Cathedral</a:t>
            </a:r>
            <a:r>
              <a:rPr lang="es-ES" sz="1400">
                <a:ea typeface="+mn-lt"/>
                <a:cs typeface="+mn-lt"/>
              </a:rPr>
              <a:t>, symbol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Gothic </a:t>
            </a:r>
            <a:r>
              <a:rPr lang="es-ES" sz="1400" err="1">
                <a:ea typeface="+mn-lt"/>
                <a:cs typeface="+mn-lt"/>
              </a:rPr>
              <a:t>grandeur</a:t>
            </a:r>
            <a:r>
              <a:rPr lang="es-ES" sz="1400">
                <a:ea typeface="+mn-lt"/>
                <a:cs typeface="+mn-lt"/>
              </a:rPr>
              <a:t> and home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tomb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Christopher Columbus, </a:t>
            </a:r>
            <a:r>
              <a:rPr lang="es-ES" sz="1400" err="1">
                <a:ea typeface="+mn-lt"/>
                <a:cs typeface="+mn-lt"/>
              </a:rPr>
              <a:t>its</a:t>
            </a:r>
            <a:r>
              <a:rPr lang="es-ES" sz="1400">
                <a:ea typeface="+mn-lt"/>
                <a:cs typeface="+mn-lt"/>
              </a:rPr>
              <a:t> Giralda and </a:t>
            </a:r>
            <a:r>
              <a:rPr lang="es-ES" sz="1400" err="1">
                <a:ea typeface="+mn-lt"/>
                <a:cs typeface="+mn-lt"/>
              </a:rPr>
              <a:t>breathtaking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views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upon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city</a:t>
            </a:r>
            <a:r>
              <a:rPr lang="es-ES" sz="1400">
                <a:ea typeface="+mn-lt"/>
                <a:cs typeface="+mn-lt"/>
              </a:rPr>
              <a:t> and 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Alcázar </a:t>
            </a:r>
            <a:r>
              <a:rPr lang="es-ES" sz="1400" err="1">
                <a:ea typeface="+mn-lt"/>
                <a:cs typeface="+mn-lt"/>
              </a:rPr>
              <a:t>with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its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Moorish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beauty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lush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gardens</a:t>
            </a:r>
            <a:r>
              <a:rPr lang="es-ES" sz="1400">
                <a:ea typeface="+mn-lt"/>
                <a:cs typeface="+mn-lt"/>
              </a:rPr>
              <a:t>, and </a:t>
            </a:r>
            <a:r>
              <a:rPr lang="es-ES" sz="1400" err="1">
                <a:ea typeface="+mn-lt"/>
                <a:cs typeface="+mn-lt"/>
              </a:rPr>
              <a:t>intricate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architectural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details</a:t>
            </a:r>
            <a:endParaRPr lang="es-ES" err="1"/>
          </a:p>
          <a:p>
            <a:r>
              <a:rPr lang="es-ES" sz="1400">
                <a:ea typeface="+mn-lt"/>
                <a:cs typeface="+mn-lt"/>
              </a:rPr>
              <a:t>. After a </a:t>
            </a:r>
            <a:r>
              <a:rPr lang="es-ES" sz="1400" err="1">
                <a:ea typeface="+mn-lt"/>
                <a:cs typeface="+mn-lt"/>
              </a:rPr>
              <a:t>delightful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traditional</a:t>
            </a:r>
            <a:r>
              <a:rPr lang="es-ES" sz="1400">
                <a:ea typeface="+mn-lt"/>
                <a:cs typeface="+mn-lt"/>
              </a:rPr>
              <a:t> lunch, </a:t>
            </a:r>
            <a:r>
              <a:rPr lang="es-ES" sz="1400" err="1">
                <a:ea typeface="+mn-lt"/>
                <a:cs typeface="+mn-lt"/>
              </a:rPr>
              <a:t>horse-drawn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carriages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transport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you</a:t>
            </a:r>
            <a:r>
              <a:rPr lang="es-ES" sz="1400">
                <a:ea typeface="+mn-lt"/>
                <a:cs typeface="+mn-lt"/>
              </a:rPr>
              <a:t> back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hotel in true </a:t>
            </a:r>
            <a:r>
              <a:rPr lang="es-ES" sz="1400" err="1">
                <a:ea typeface="+mn-lt"/>
                <a:cs typeface="+mn-lt"/>
              </a:rPr>
              <a:t>Andalusian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style</a:t>
            </a:r>
            <a:r>
              <a:rPr lang="es-ES" sz="1400">
                <a:ea typeface="+mn-lt"/>
                <a:cs typeface="+mn-lt"/>
              </a:rPr>
              <a:t>. </a:t>
            </a:r>
            <a:endParaRPr lang="es-ES">
              <a:ea typeface="+mn-lt"/>
              <a:cs typeface="+mn-lt"/>
            </a:endParaRPr>
          </a:p>
          <a:p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evening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>
                <a:ea typeface="+mn-lt"/>
                <a:cs typeface="+mn-lt"/>
              </a:rPr>
              <a:t> be a </a:t>
            </a:r>
            <a:r>
              <a:rPr lang="es-ES" sz="1400" err="1">
                <a:ea typeface="+mn-lt"/>
                <a:cs typeface="+mn-lt"/>
              </a:rPr>
              <a:t>celebration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Seville’s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modern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sophistication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with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dinner</a:t>
            </a:r>
            <a:r>
              <a:rPr lang="es-ES" sz="1400">
                <a:ea typeface="+mn-lt"/>
                <a:cs typeface="+mn-lt"/>
              </a:rPr>
              <a:t> at </a:t>
            </a:r>
            <a:r>
              <a:rPr lang="es-ES" sz="1400" err="1">
                <a:ea typeface="+mn-lt"/>
                <a:cs typeface="+mn-lt"/>
              </a:rPr>
              <a:t>an</a:t>
            </a:r>
            <a:r>
              <a:rPr lang="es-ES" sz="1400">
                <a:ea typeface="+mn-lt"/>
                <a:cs typeface="+mn-lt"/>
              </a:rPr>
              <a:t> exclusive </a:t>
            </a:r>
            <a:r>
              <a:rPr lang="es-ES" sz="1400" err="1">
                <a:ea typeface="+mn-lt"/>
                <a:cs typeface="+mn-lt"/>
              </a:rPr>
              <a:t>venue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featuring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outdoor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space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live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entertainment</a:t>
            </a:r>
            <a:r>
              <a:rPr lang="es-ES" sz="1400">
                <a:ea typeface="+mn-lt"/>
                <a:cs typeface="+mn-lt"/>
              </a:rPr>
              <a:t>, and a </a:t>
            </a:r>
            <a:r>
              <a:rPr lang="es-ES" sz="1400" err="1">
                <a:ea typeface="+mn-lt"/>
                <a:cs typeface="+mn-lt"/>
              </a:rPr>
              <a:t>vibrant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atmosphere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where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savor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reimagined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Mediterranean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delicacies</a:t>
            </a:r>
            <a:r>
              <a:rPr lang="es-ES" sz="1400">
                <a:ea typeface="+mn-lt"/>
                <a:cs typeface="+mn-lt"/>
              </a:rPr>
              <a:t>.</a:t>
            </a:r>
            <a:endParaRPr lang="es-E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68BB435-00A4-827B-DEB3-3E66230E5F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7B4C2B-8E6A-321C-D6F8-AB0D20FC8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D6B5B0BF-02E5-4C4E-D756-1DE7D5638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48C9CD-3553-1AD6-E629-9B237EF485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43" r="6543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4" name="Imagen 3" descr="Imagen que contiene tabla, exterior, vino, comida&#10;&#10;El contenido generado por inteligencia artificial puede ser incorrecto.">
            <a:extLst>
              <a:ext uri="{FF2B5EF4-FFF2-40B4-BE49-F238E27FC236}">
                <a16:creationId xmlns:a16="http://schemas.microsoft.com/office/drawing/2014/main" id="{032F7511-3D03-0773-EB4E-42990233E7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58" r="7358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981F84-6D68-5B29-6C9D-8B0333F320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77" b="13677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53" name="Freeform: Shape 52">
            <a:extLst>
              <a:ext uri="{FF2B5EF4-FFF2-40B4-BE49-F238E27FC236}">
                <a16:creationId xmlns:a16="http://schemas.microsoft.com/office/drawing/2014/main" id="{131D0FCA-DD30-5B66-54CC-B66A4758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Freeform: Shape 54">
            <a:extLst>
              <a:ext uri="{FF2B5EF4-FFF2-40B4-BE49-F238E27FC236}">
                <a16:creationId xmlns:a16="http://schemas.microsoft.com/office/drawing/2014/main" id="{2B0A6668-2937-B09D-806E-1B65C9B4B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6C8DB1-2AC2-9F4E-3CCB-14C361F1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347" y="1208361"/>
            <a:ext cx="5567106" cy="1313840"/>
          </a:xfrm>
        </p:spPr>
        <p:txBody>
          <a:bodyPr>
            <a:normAutofit fontScale="90000"/>
          </a:bodyPr>
          <a:lstStyle/>
          <a:p>
            <a:r>
              <a:rPr lang="es-ES" sz="3100"/>
              <a:t>DAY 5: </a:t>
            </a:r>
            <a:br>
              <a:rPr lang="es-ES" sz="3100">
                <a:ea typeface="+mj-lt"/>
                <a:cs typeface="+mj-lt"/>
              </a:rPr>
            </a:br>
            <a:br>
              <a:rPr lang="es-ES" sz="3100">
                <a:ea typeface="+mj-lt"/>
                <a:cs typeface="+mj-lt"/>
              </a:rPr>
            </a:br>
            <a:r>
              <a:rPr lang="es-ES" sz="2400">
                <a:ea typeface="+mj-lt"/>
                <a:cs typeface="+mj-lt"/>
              </a:rPr>
              <a:t>Taste </a:t>
            </a:r>
            <a:r>
              <a:rPr lang="es-ES" sz="2400" err="1">
                <a:ea typeface="+mj-lt"/>
                <a:cs typeface="+mj-lt"/>
              </a:rPr>
              <a:t>of</a:t>
            </a:r>
            <a:r>
              <a:rPr lang="es-ES" sz="2400">
                <a:ea typeface="+mj-lt"/>
                <a:cs typeface="+mj-lt"/>
              </a:rPr>
              <a:t> </a:t>
            </a:r>
            <a:r>
              <a:rPr lang="es-ES" sz="2400" err="1">
                <a:ea typeface="+mj-lt"/>
                <a:cs typeface="+mj-lt"/>
              </a:rPr>
              <a:t>Tradition</a:t>
            </a:r>
            <a:r>
              <a:rPr lang="es-ES" sz="2400">
                <a:ea typeface="+mj-lt"/>
                <a:cs typeface="+mj-lt"/>
              </a:rPr>
              <a:t> - Olive </a:t>
            </a:r>
            <a:r>
              <a:rPr lang="es-ES" sz="2400" err="1">
                <a:ea typeface="+mj-lt"/>
                <a:cs typeface="+mj-lt"/>
              </a:rPr>
              <a:t>Oil</a:t>
            </a:r>
            <a:r>
              <a:rPr lang="es-ES" sz="2400">
                <a:ea typeface="+mj-lt"/>
                <a:cs typeface="+mj-lt"/>
              </a:rPr>
              <a:t>, </a:t>
            </a:r>
            <a:r>
              <a:rPr lang="es-ES" sz="2400" err="1">
                <a:ea typeface="+mj-lt"/>
                <a:cs typeface="+mj-lt"/>
              </a:rPr>
              <a:t>Andalusian</a:t>
            </a:r>
            <a:r>
              <a:rPr lang="es-ES" sz="2400">
                <a:ea typeface="+mj-lt"/>
                <a:cs typeface="+mj-lt"/>
              </a:rPr>
              <a:t> </a:t>
            </a:r>
            <a:r>
              <a:rPr lang="es-ES" sz="2400" err="1">
                <a:ea typeface="+mj-lt"/>
                <a:cs typeface="+mj-lt"/>
              </a:rPr>
              <a:t>Horses</a:t>
            </a:r>
            <a:r>
              <a:rPr lang="es-ES" sz="2400">
                <a:ea typeface="+mj-lt"/>
                <a:cs typeface="+mj-lt"/>
              </a:rPr>
              <a:t> &amp; Flamenco </a:t>
            </a:r>
            <a:r>
              <a:rPr lang="es-ES" sz="2400" err="1">
                <a:ea typeface="+mj-lt"/>
                <a:cs typeface="+mj-lt"/>
              </a:rPr>
              <a:t>Passion</a:t>
            </a:r>
            <a:endParaRPr lang="es-ES" sz="2400">
              <a:ea typeface="+mj-lt"/>
              <a:cs typeface="+mj-lt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CA190A-9E76-6E3A-D125-430853421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44BCA4-8BD9-8898-5508-5B2CB447B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994" y="2842846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>
                <a:ea typeface="+mn-lt"/>
                <a:cs typeface="+mn-lt"/>
              </a:rPr>
              <a:t>Escape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a </a:t>
            </a:r>
            <a:r>
              <a:rPr lang="es-ES" sz="1400" err="1">
                <a:ea typeface="+mn-lt"/>
                <a:cs typeface="+mn-lt"/>
              </a:rPr>
              <a:t>traditional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Andalusian</a:t>
            </a:r>
            <a:r>
              <a:rPr lang="es-ES" sz="1400">
                <a:ea typeface="+mn-lt"/>
                <a:cs typeface="+mn-lt"/>
              </a:rPr>
              <a:t> finca, </a:t>
            </a:r>
            <a:r>
              <a:rPr lang="es-ES" sz="1400" err="1">
                <a:ea typeface="+mn-lt"/>
                <a:cs typeface="+mn-lt"/>
              </a:rPr>
              <a:t>where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you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uncover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secrets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local olive </a:t>
            </a:r>
            <a:r>
              <a:rPr lang="es-ES" sz="1400" err="1">
                <a:ea typeface="+mn-lt"/>
                <a:cs typeface="+mn-lt"/>
              </a:rPr>
              <a:t>oil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production</a:t>
            </a:r>
            <a:r>
              <a:rPr lang="es-ES" sz="1400">
                <a:ea typeface="+mn-lt"/>
                <a:cs typeface="+mn-lt"/>
              </a:rPr>
              <a:t>. </a:t>
            </a:r>
            <a:r>
              <a:rPr lang="es-ES" sz="1400" err="1">
                <a:ea typeface="+mn-lt"/>
                <a:cs typeface="+mn-lt"/>
              </a:rPr>
              <a:t>Experience</a:t>
            </a:r>
            <a:r>
              <a:rPr lang="es-ES" sz="1400">
                <a:ea typeface="+mn-lt"/>
                <a:cs typeface="+mn-lt"/>
              </a:rPr>
              <a:t> a </a:t>
            </a:r>
            <a:r>
              <a:rPr lang="es-ES" sz="1400" err="1">
                <a:ea typeface="+mn-lt"/>
                <a:cs typeface="+mn-lt"/>
              </a:rPr>
              <a:t>guided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tasting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premium olive </a:t>
            </a:r>
            <a:r>
              <a:rPr lang="es-ES" sz="1400" err="1">
                <a:ea typeface="+mn-lt"/>
                <a:cs typeface="+mn-lt"/>
              </a:rPr>
              <a:t>oils</a:t>
            </a:r>
            <a:r>
              <a:rPr lang="es-ES" sz="1400">
                <a:ea typeface="+mn-lt"/>
                <a:cs typeface="+mn-lt"/>
              </a:rPr>
              <a:t> and </a:t>
            </a:r>
            <a:r>
              <a:rPr lang="es-ES" sz="1400" err="1">
                <a:ea typeface="+mn-lt"/>
                <a:cs typeface="+mn-lt"/>
              </a:rPr>
              <a:t>Iberian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ham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followed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by</a:t>
            </a:r>
            <a:r>
              <a:rPr lang="es-ES" sz="1400">
                <a:ea typeface="+mn-lt"/>
                <a:cs typeface="+mn-lt"/>
              </a:rPr>
              <a:t> a </a:t>
            </a:r>
            <a:r>
              <a:rPr lang="es-ES" sz="1400" err="1">
                <a:ea typeface="+mn-lt"/>
                <a:cs typeface="+mn-lt"/>
              </a:rPr>
              <a:t>delightful</a:t>
            </a:r>
            <a:r>
              <a:rPr lang="es-ES" sz="1400">
                <a:ea typeface="+mn-lt"/>
                <a:cs typeface="+mn-lt"/>
              </a:rPr>
              <a:t> tapas lunch in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finca’s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charming</a:t>
            </a:r>
            <a:r>
              <a:rPr lang="es-ES" sz="1400">
                <a:ea typeface="+mn-lt"/>
                <a:cs typeface="+mn-lt"/>
              </a:rPr>
              <a:t> patio. </a:t>
            </a:r>
            <a:endParaRPr lang="es-ES" err="1">
              <a:ea typeface="+mn-lt"/>
              <a:cs typeface="+mn-lt"/>
            </a:endParaRPr>
          </a:p>
          <a:p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afternoon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brings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an</a:t>
            </a:r>
            <a:r>
              <a:rPr lang="es-ES" sz="1400">
                <a:ea typeface="+mn-lt"/>
                <a:cs typeface="+mn-lt"/>
              </a:rPr>
              <a:t> exquisite </a:t>
            </a:r>
            <a:r>
              <a:rPr lang="es-ES" sz="1400" err="1">
                <a:ea typeface="+mn-lt"/>
                <a:cs typeface="+mn-lt"/>
              </a:rPr>
              <a:t>Andalusian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equestrian</a:t>
            </a:r>
            <a:r>
              <a:rPr lang="es-ES" sz="1400">
                <a:ea typeface="+mn-lt"/>
                <a:cs typeface="+mn-lt"/>
              </a:rPr>
              <a:t> performance, </a:t>
            </a:r>
            <a:r>
              <a:rPr lang="es-ES" sz="1400" err="1">
                <a:ea typeface="+mn-lt"/>
                <a:cs typeface="+mn-lt"/>
              </a:rPr>
              <a:t>showcasing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elegance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of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region’s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famous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dancing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horses</a:t>
            </a:r>
            <a:r>
              <a:rPr lang="es-ES" sz="1400">
                <a:ea typeface="+mn-lt"/>
                <a:cs typeface="+mn-lt"/>
              </a:rPr>
              <a:t>. </a:t>
            </a:r>
            <a:endParaRPr lang="es-ES">
              <a:ea typeface="+mn-lt"/>
              <a:cs typeface="+mn-lt"/>
            </a:endParaRPr>
          </a:p>
          <a:p>
            <a:r>
              <a:rPr lang="es-ES" sz="1400" err="1">
                <a:ea typeface="+mn-lt"/>
                <a:cs typeface="+mn-lt"/>
              </a:rPr>
              <a:t>For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our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grand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finale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we</a:t>
            </a:r>
            <a:r>
              <a:rPr lang="es-ES" sz="1400">
                <a:ea typeface="+mn-lt"/>
                <a:cs typeface="+mn-lt"/>
              </a:rPr>
              <a:t> step </a:t>
            </a:r>
            <a:r>
              <a:rPr lang="es-ES" sz="1400" err="1">
                <a:ea typeface="+mn-lt"/>
                <a:cs typeface="+mn-lt"/>
              </a:rPr>
              <a:t>into</a:t>
            </a:r>
            <a:r>
              <a:rPr lang="es-ES" sz="1400">
                <a:ea typeface="+mn-lt"/>
                <a:cs typeface="+mn-lt"/>
              </a:rPr>
              <a:t> a </a:t>
            </a:r>
            <a:r>
              <a:rPr lang="es-ES" sz="1400" err="1">
                <a:ea typeface="+mn-lt"/>
                <a:cs typeface="+mn-lt"/>
              </a:rPr>
              <a:t>private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Sevillian</a:t>
            </a:r>
            <a:r>
              <a:rPr lang="es-ES" sz="1400">
                <a:ea typeface="+mn-lt"/>
                <a:cs typeface="+mn-lt"/>
              </a:rPr>
              <a:t> </a:t>
            </a:r>
            <a:r>
              <a:rPr lang="es-ES" sz="1400" err="1">
                <a:ea typeface="+mn-lt"/>
                <a:cs typeface="+mn-lt"/>
              </a:rPr>
              <a:t>mansion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for</a:t>
            </a:r>
            <a:r>
              <a:rPr lang="es-ES" sz="1400">
                <a:ea typeface="+mn-lt"/>
                <a:cs typeface="+mn-lt"/>
              </a:rPr>
              <a:t> a gala </a:t>
            </a:r>
            <a:r>
              <a:rPr lang="es-ES" sz="1400" err="1">
                <a:ea typeface="+mn-lt"/>
                <a:cs typeface="+mn-lt"/>
              </a:rPr>
              <a:t>dinner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where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an</a:t>
            </a:r>
            <a:r>
              <a:rPr lang="es-ES" sz="1400">
                <a:ea typeface="+mn-lt"/>
                <a:cs typeface="+mn-lt"/>
              </a:rPr>
              <a:t> exclusive flamenco show </a:t>
            </a:r>
            <a:r>
              <a:rPr lang="es-ES" sz="1400" err="1">
                <a:ea typeface="+mn-lt"/>
                <a:cs typeface="+mn-lt"/>
              </a:rPr>
              <a:t>will</a:t>
            </a:r>
            <a:r>
              <a:rPr lang="es-ES" sz="1400">
                <a:ea typeface="+mn-lt"/>
                <a:cs typeface="+mn-lt"/>
              </a:rPr>
              <a:t> ignite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night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with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passion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rhythm</a:t>
            </a:r>
            <a:r>
              <a:rPr lang="es-ES" sz="1400">
                <a:ea typeface="+mn-lt"/>
                <a:cs typeface="+mn-lt"/>
              </a:rPr>
              <a:t>, and </a:t>
            </a:r>
            <a:r>
              <a:rPr lang="es-ES" sz="1400" err="1">
                <a:ea typeface="+mn-lt"/>
                <a:cs typeface="+mn-lt"/>
              </a:rPr>
              <a:t>unforgettable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energy</a:t>
            </a:r>
            <a:r>
              <a:rPr lang="es-ES" sz="1400">
                <a:ea typeface="+mn-lt"/>
                <a:cs typeface="+mn-lt"/>
              </a:rPr>
              <a:t>.</a:t>
            </a:r>
            <a:endParaRPr lang="es-ES">
              <a:ea typeface="+mn-lt"/>
              <a:cs typeface="+mn-lt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F7ADC723-CC3B-7812-41F8-3A9E7CE4C9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4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EE374-5A51-D21D-F427-1FD81F06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interior, fuego, tabla, parado&#10;&#10;El contenido generado por inteligencia artificial puede ser incorrecto.">
            <a:extLst>
              <a:ext uri="{FF2B5EF4-FFF2-40B4-BE49-F238E27FC236}">
                <a16:creationId xmlns:a16="http://schemas.microsoft.com/office/drawing/2014/main" id="{938FE8A6-9E91-CAF5-17E6-284B5460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57" r="15657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7" name="Imagen 6" descr="Un plato con comida&#10;&#10;El contenido generado por inteligencia artificial puede ser incorrecto.">
            <a:extLst>
              <a:ext uri="{FF2B5EF4-FFF2-40B4-BE49-F238E27FC236}">
                <a16:creationId xmlns:a16="http://schemas.microsoft.com/office/drawing/2014/main" id="{B9E68131-5925-4428-92C2-A2A2DD017D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40" r="12640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1B3F0E-6CB5-1974-1CA5-1B4D3D0317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854" b="13854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BCE6CC-D955-3D4D-CF9B-EC332FEE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85" y="1055914"/>
            <a:ext cx="4922338" cy="1325563"/>
          </a:xfrm>
        </p:spPr>
        <p:txBody>
          <a:bodyPr>
            <a:normAutofit fontScale="90000"/>
          </a:bodyPr>
          <a:lstStyle/>
          <a:p>
            <a:r>
              <a:rPr lang="es-ES" sz="3400"/>
              <a:t>DAY 4: </a:t>
            </a:r>
            <a:br>
              <a:rPr lang="es-ES" sz="3400">
                <a:ea typeface="+mj-lt"/>
                <a:cs typeface="+mj-lt"/>
              </a:rPr>
            </a:br>
            <a:br>
              <a:rPr lang="es-ES" sz="3400">
                <a:ea typeface="+mj-lt"/>
                <a:cs typeface="+mj-lt"/>
              </a:rPr>
            </a:br>
            <a:r>
              <a:rPr lang="es-ES" sz="2400">
                <a:ea typeface="+mj-lt"/>
                <a:cs typeface="+mj-lt"/>
              </a:rPr>
              <a:t>Hasta Pronto!</a:t>
            </a:r>
            <a:endParaRPr lang="es-E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9133D-BED0-ADA5-9BE5-E01286D65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1400" err="1">
                <a:ea typeface="+mn-lt"/>
                <a:cs typeface="+mn-lt"/>
              </a:rPr>
              <a:t>Breakfast</a:t>
            </a:r>
            <a:r>
              <a:rPr lang="es-ES" sz="1400">
                <a:ea typeface="+mn-lt"/>
                <a:cs typeface="+mn-lt"/>
              </a:rPr>
              <a:t>, </a:t>
            </a:r>
            <a:r>
              <a:rPr lang="es-ES" sz="1400" err="1">
                <a:ea typeface="+mn-lt"/>
                <a:cs typeface="+mn-lt"/>
              </a:rPr>
              <a:t>check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out</a:t>
            </a:r>
            <a:r>
              <a:rPr lang="es-ES" sz="1400">
                <a:ea typeface="+mn-lt"/>
                <a:cs typeface="+mn-lt"/>
              </a:rPr>
              <a:t> &amp; transfer </a:t>
            </a:r>
            <a:r>
              <a:rPr lang="es-ES" sz="1400" err="1">
                <a:ea typeface="+mn-lt"/>
                <a:cs typeface="+mn-lt"/>
              </a:rPr>
              <a:t>to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the</a:t>
            </a:r>
            <a:r>
              <a:rPr lang="es-ES" sz="1400">
                <a:ea typeface="+mn-lt"/>
                <a:cs typeface="+mn-lt"/>
              </a:rPr>
              <a:t> </a:t>
            </a:r>
            <a:r>
              <a:rPr lang="es-ES" sz="1400" err="1">
                <a:ea typeface="+mn-lt"/>
                <a:cs typeface="+mn-lt"/>
              </a:rPr>
              <a:t>airport</a:t>
            </a:r>
            <a:endParaRPr lang="es-ES" sz="1400" err="1"/>
          </a:p>
          <a:p>
            <a:endParaRPr lang="es-ES" sz="2000">
              <a:latin typeface="Aptos"/>
              <a:ea typeface="+mj-ea"/>
              <a:cs typeface="+mj-cs"/>
            </a:endParaRPr>
          </a:p>
          <a:p>
            <a:endParaRPr lang="es-ES" sz="2000">
              <a:latin typeface="Aptos"/>
              <a:ea typeface="+mj-ea"/>
              <a:cs typeface="+mj-cs"/>
            </a:endParaRPr>
          </a:p>
          <a:p>
            <a:pPr marL="0" indent="0">
              <a:buNone/>
            </a:pPr>
            <a:r>
              <a:rPr lang="es-ES" sz="2000" b="1" i="1">
                <a:latin typeface="+mj-lt"/>
                <a:ea typeface="+mj-ea"/>
                <a:cs typeface="+mj-cs"/>
              </a:rPr>
              <a:t>Tell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us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about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project</a:t>
            </a:r>
            <a:r>
              <a:rPr lang="es-ES" sz="2000" b="1" i="1">
                <a:latin typeface="+mj-lt"/>
                <a:ea typeface="+mj-ea"/>
                <a:cs typeface="+mj-cs"/>
              </a:rPr>
              <a:t> and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we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will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discuss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the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best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options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for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event</a:t>
            </a:r>
            <a:r>
              <a:rPr lang="es-ES" sz="2000" b="1" i="1">
                <a:latin typeface="+mj-lt"/>
                <a:ea typeface="+mj-ea"/>
                <a:cs typeface="+mj-cs"/>
              </a:rPr>
              <a:t>,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according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to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your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budget</a:t>
            </a:r>
            <a:r>
              <a:rPr lang="es-ES" sz="2000" b="1" i="1">
                <a:latin typeface="+mj-lt"/>
                <a:ea typeface="+mj-ea"/>
                <a:cs typeface="+mj-cs"/>
              </a:rPr>
              <a:t> and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special</a:t>
            </a:r>
            <a:r>
              <a:rPr lang="es-ES" sz="2000" b="1" i="1">
                <a:latin typeface="+mj-lt"/>
                <a:ea typeface="+mj-ea"/>
                <a:cs typeface="+mj-cs"/>
              </a:rPr>
              <a:t> </a:t>
            </a:r>
            <a:r>
              <a:rPr lang="es-ES" sz="2000" b="1" i="1" err="1">
                <a:latin typeface="+mj-lt"/>
                <a:ea typeface="+mj-ea"/>
                <a:cs typeface="+mj-cs"/>
              </a:rPr>
              <a:t>needs</a:t>
            </a:r>
            <a:r>
              <a:rPr lang="es-ES" sz="2000" b="1" i="1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6E5449B-6868-C350-9A6D-7B1653BBC1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95" y="182678"/>
            <a:ext cx="2052748" cy="64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7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e22622-df10-41ab-86e4-38ca38584ef9">
      <Value>12</Value>
      <Value>8</Value>
      <Value>5</Value>
    </TaxCatchAll>
    <b6d4215ff38c4f03b8512b47c2eaba97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Comercializacion</TermName>
          <TermId xmlns="http://schemas.microsoft.com/office/infopath/2007/PartnerControls">62e1a7c6-a74c-4b93-b089-909c0f87b1bc</TermId>
        </TermInfo>
      </Terms>
    </b6d4215ff38c4f03b8512b47c2eaba97>
    <e80b660e2dd849a49a61605927ea6aa3 xmlns="e5e22622-df10-41ab-86e4-38ca38584ef9">
      <Terms xmlns="http://schemas.microsoft.com/office/infopath/2007/PartnerControls"/>
    </e80b660e2dd849a49a61605927ea6aa3>
    <b0a0fe5d8dcb4f4aa4a7ac27fbc6466f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ALO DMC</TermName>
          <TermId xmlns="http://schemas.microsoft.com/office/infopath/2007/PartnerControls">162fa7f2-da7e-4972-917f-46f86e78974e</TermId>
        </TermInfo>
      </Terms>
    </b0a0fe5d8dcb4f4aa4a7ac27fbc6466f>
    <g5845fa0aba04d629252e026cef96166 xmlns="e5e22622-df10-41ab-86e4-38ca38584ef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España</TermName>
          <TermId xmlns="http://schemas.microsoft.com/office/infopath/2007/PartnerControls">523b487b-7acb-4e0f-8a8f-ce8555fc812e</TermId>
        </TermInfo>
      </Terms>
    </g5845fa0aba04d629252e026cef96166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7607a150-1558-4547-a908-840f31949ccd" ContentTypeId="0x0101009F0FEB99DF33AA42B94EA6795FFAC05E" PreviousValue="false" LastSyncTimeStamp="2024-09-12T10:52:44.58Z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s VB" ma:contentTypeID="0x0101009F0FEB99DF33AA42B94EA6795FFAC05E00E1ED08B0CA023240ABB39A7C3BF96529" ma:contentTypeVersion="4" ma:contentTypeDescription="" ma:contentTypeScope="" ma:versionID="21c8dbc36b28edff135542cbec4ed25c">
  <xsd:schema xmlns:xsd="http://www.w3.org/2001/XMLSchema" xmlns:xs="http://www.w3.org/2001/XMLSchema" xmlns:p="http://schemas.microsoft.com/office/2006/metadata/properties" xmlns:ns2="e5e22622-df10-41ab-86e4-38ca38584ef9" targetNamespace="http://schemas.microsoft.com/office/2006/metadata/properties" ma:root="true" ma:fieldsID="c403ee17e1c7852d5c8c627391932cff" ns2:_="">
    <xsd:import namespace="e5e22622-df10-41ab-86e4-38ca38584ef9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b0a0fe5d8dcb4f4aa4a7ac27fbc6466f" minOccurs="0"/>
                <xsd:element ref="ns2:g5845fa0aba04d629252e026cef96166" minOccurs="0"/>
                <xsd:element ref="ns2:e80b660e2dd849a49a61605927ea6aa3" minOccurs="0"/>
                <xsd:element ref="ns2:b6d4215ff38c4f03b8512b47c2eaba9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22622-df10-41ab-86e4-38ca38584ef9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f302c929-3e53-4412-9be6-c0144a768996}" ma:internalName="TaxCatchAll" ma:showField="CatchAllData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f302c929-3e53-4412-9be6-c0144a768996}" ma:internalName="TaxCatchAllLabel" ma:readOnly="true" ma:showField="CatchAllDataLabel" ma:web="56c54338-0550-4c03-80be-2280a2ac28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a0fe5d8dcb4f4aa4a7ac27fbc6466f" ma:index="10" nillable="true" ma:taxonomy="true" ma:internalName="b0a0fe5d8dcb4f4aa4a7ac27fbc6466f" ma:taxonomyFieldName="VB_Departamento" ma:displayName="Departamento" ma:default="" ma:fieldId="{b0a0fe5d-8dcb-4f4a-a4a7-ac27fbc6466f}" ma:sspId="7607a150-1558-4547-a908-840f31949ccd" ma:termSetId="a4fe8f78-b578-4cc6-b288-1766769143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845fa0aba04d629252e026cef96166" ma:index="12" nillable="true" ma:taxonomy="true" ma:internalName="g5845fa0aba04d629252e026cef96166" ma:taxonomyFieldName="VB_Pais" ma:displayName="Pais" ma:default="" ma:fieldId="{05845fa0-aba0-4d62-9252-e026cef96166}" ma:sspId="7607a150-1558-4547-a908-840f31949ccd" ma:termSetId="e1302a6c-4301-4b80-9ebe-bc258be1a3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0b660e2dd849a49a61605927ea6aa3" ma:index="14" nillable="true" ma:taxonomy="true" ma:internalName="e80b660e2dd849a49a61605927ea6aa3" ma:taxonomyFieldName="VB_Tipo_de_Documento" ma:displayName="VB_Tipo_de_Documento" ma:default="" ma:fieldId="{e80b660e-2dd8-49a4-9a61-605927ea6aa3}" ma:sspId="7607a150-1558-4547-a908-840f31949ccd" ma:termSetId="f5f0ad63-6109-4bfe-90b3-d0d831a424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6d4215ff38c4f03b8512b47c2eaba97" ma:index="16" nillable="true" ma:taxonomy="true" ma:internalName="b6d4215ff38c4f03b8512b47c2eaba97" ma:taxonomyFieldName="VB_Subsitio" ma:displayName="Subsitio" ma:default="" ma:fieldId="{b6d4215f-f38c-4f03-b851-2b47c2eaba97}" ma:sspId="7607a150-1558-4547-a908-840f31949ccd" ma:termSetId="a7e93854-1532-491a-9293-7c7f293c16d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D0E3B4-5960-4159-B239-004C6E5DD6F2}">
  <ds:schemaRefs>
    <ds:schemaRef ds:uri="e5e22622-df10-41ab-86e4-38ca38584ef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5F3F1AE-613C-474A-BD7D-D32F4DBD4E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6B19C1-56FA-49AF-8F97-78F50E0866B8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7831F34-4FC5-4688-AD62-58D75B24B9E2}">
  <ds:schemaRefs>
    <ds:schemaRef ds:uri="e5e22622-df10-41ab-86e4-38ca38584e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DAY 1  Welcome to Andalusia!</vt:lpstr>
      <vt:lpstr>DAY 2  Enchanting Alhambra &amp; Granada’s Hidden Gems</vt:lpstr>
      <vt:lpstr>DAY 3:   Córdoba - The Legacy of Three Cultures</vt:lpstr>
      <vt:lpstr>DAY 4  Sevillan History, Passion, and Elegance </vt:lpstr>
      <vt:lpstr>DAY 5:   Taste of Tradition - Olive Oil, Andalusian Horses &amp; Flamenco Passion</vt:lpstr>
      <vt:lpstr>DAY 4:   Hasta Pronto!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9</cp:revision>
  <dcterms:created xsi:type="dcterms:W3CDTF">2025-01-30T09:45:45Z</dcterms:created>
  <dcterms:modified xsi:type="dcterms:W3CDTF">2025-02-24T10:05:21Z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B_Subsitio">
    <vt:lpwstr>8;#Comercializacion|62e1a7c6-a74c-4b93-b089-909c0f87b1bc</vt:lpwstr>
  </property>
  <property fmtid="{D5CDD505-2E9C-101B-9397-08002B2CF9AE}" pid="3" name="VB_Pais">
    <vt:lpwstr>5;#España|523b487b-7acb-4e0f-8a8f-ce8555fc812e</vt:lpwstr>
  </property>
  <property fmtid="{D5CDD505-2E9C-101B-9397-08002B2CF9AE}" pid="4" name="lcf76f155ced4ddcb4097134ff3c332f">
    <vt:lpwstr/>
  </property>
  <property fmtid="{D5CDD505-2E9C-101B-9397-08002B2CF9AE}" pid="5" name="MediaServiceImageTags">
    <vt:lpwstr/>
  </property>
  <property fmtid="{D5CDD505-2E9C-101B-9397-08002B2CF9AE}" pid="6" name="ContentTypeId">
    <vt:lpwstr>0x0101009F0FEB99DF33AA42B94EA6795FFAC05E00E1ED08B0CA023240ABB39A7C3BF96529</vt:lpwstr>
  </property>
  <property fmtid="{D5CDD505-2E9C-101B-9397-08002B2CF9AE}" pid="7" name="VB_Tipo_de_Documento">
    <vt:lpwstr/>
  </property>
  <property fmtid="{D5CDD505-2E9C-101B-9397-08002B2CF9AE}" pid="8" name="VB_Departamento">
    <vt:lpwstr>12;#ALO DMC|162fa7f2-da7e-4972-917f-46f86e78974e</vt:lpwstr>
  </property>
</Properties>
</file>